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90" r:id="rId4"/>
    <p:sldId id="291" r:id="rId5"/>
    <p:sldId id="293" r:id="rId6"/>
    <p:sldId id="276" r:id="rId7"/>
    <p:sldId id="292" r:id="rId8"/>
    <p:sldId id="294" r:id="rId9"/>
    <p:sldId id="295" r:id="rId10"/>
    <p:sldId id="296" r:id="rId11"/>
    <p:sldId id="279" r:id="rId12"/>
    <p:sldId id="298" r:id="rId13"/>
    <p:sldId id="285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Sheet1!$A$2:$A$10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  <c:pt idx="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3-48CE-BE49-4183B5346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086552"/>
        <c:axId val="659085568"/>
      </c:lineChart>
      <c:catAx>
        <c:axId val="659086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9085568"/>
        <c:crosses val="autoZero"/>
        <c:auto val="1"/>
        <c:lblAlgn val="ctr"/>
        <c:lblOffset val="100"/>
        <c:noMultiLvlLbl val="0"/>
      </c:catAx>
      <c:valAx>
        <c:axId val="6590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08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noProof="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0.97592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621857" cy="59539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6FF38-ED5D-48F9-86A5-23A56EB1D6F9}" type="datetime1">
              <a:rPr lang="ru-RU" smtClean="0"/>
              <a:t>09.11.2021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F836-3A79-4E2E-BD39-F0469988701B}" type="datetime1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6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49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2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3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67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57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5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6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85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487AC8-2E27-4521-B851-B6631051F3D3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2B142-FCBD-4EC4-8EEE-20AF3A45CBB5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623BE9-F292-4C48-9030-5DC41B0B2C7D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9A523A-9522-4FC8-BF19-7168970C597F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448D71-62B7-4716-9BB5-CB3D729E920F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0C37C4-1A33-40EC-A67A-49B496E25738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B0E952-F832-496E-ABEA-42AE0AFA6CCC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D5508-11FB-4992-B00C-2F96E71032D7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6027D-058E-4138-A066-359F07C6D214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10823-F23A-4639-B218-6B9BC0CC18D8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D43D7-3745-4F9A-8694-98B1E0E20033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119431-1E6E-4E07-A8B6-073D5DF11CA2}" type="datetime1">
              <a:rPr lang="ru-RU" noProof="0" smtClean="0"/>
              <a:t>09.11.2021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6036"/>
            <a:ext cx="9144000" cy="1384995"/>
          </a:xfr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uk-UA" b="1" dirty="0" smtClean="0">
                <a:solidFill>
                  <a:schemeClr val="bg1"/>
                </a:solidFill>
              </a:rPr>
              <a:t>Ринок праці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accent4"/>
                </a:solidFill>
              </a:rPr>
              <a:t>Презентація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 descr="Значок диаграммы. ">
            <a:extLst>
              <a:ext uri="{FF2B5EF4-FFF2-40B4-BE49-F238E27FC236}">
                <a16:creationId xmlns:a16="http://schemas.microsoft.com/office/drawing/2014/main" id="{B95DF07A-CE7E-4D89-9AA0-25F4FFF3B9C7}"/>
              </a:ext>
            </a:extLst>
          </p:cNvPr>
          <p:cNvGrpSpPr/>
          <p:nvPr/>
        </p:nvGrpSpPr>
        <p:grpSpPr>
          <a:xfrm>
            <a:off x="5851021" y="3724968"/>
            <a:ext cx="489958" cy="492680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Полилиния 565">
              <a:extLst>
                <a:ext uri="{FF2B5EF4-FFF2-40B4-BE49-F238E27FC236}">
                  <a16:creationId xmlns:a16="http://schemas.microsoft.com/office/drawing/2014/main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566">
              <a:extLst>
                <a:ext uri="{FF2B5EF4-FFF2-40B4-BE49-F238E27FC236}">
                  <a16:creationId xmlns:a16="http://schemas.microsoft.com/office/drawing/2014/main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513" y="1999122"/>
            <a:ext cx="11111369" cy="4099584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Де </a:t>
            </a:r>
            <a:r>
              <a:rPr lang="ru-RU" sz="4000" dirty="0" err="1">
                <a:solidFill>
                  <a:schemeClr val="bg1"/>
                </a:solidFill>
              </a:rPr>
              <a:t>працюють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економісти-міжнародники</a:t>
            </a:r>
            <a:r>
              <a:rPr lang="ru-RU" sz="4000" dirty="0">
                <a:solidFill>
                  <a:schemeClr val="bg1"/>
                </a:solidFill>
              </a:rPr>
              <a:t>? </a:t>
            </a:r>
            <a:r>
              <a:rPr lang="ru-RU" sz="3200" dirty="0" err="1">
                <a:solidFill>
                  <a:schemeClr val="bg1"/>
                </a:solidFill>
              </a:rPr>
              <a:t>Окрім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міжнародних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організацій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наукових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інститутів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держорганізацій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банків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uk-UA" sz="3200" dirty="0" err="1">
                <a:solidFill>
                  <a:schemeClr val="bg1"/>
                </a:solidFill>
              </a:rPr>
              <a:t>е</a:t>
            </a:r>
            <a:r>
              <a:rPr lang="ru-RU" sz="3200" dirty="0" err="1" smtClean="0">
                <a:solidFill>
                  <a:schemeClr val="bg1"/>
                </a:solidFill>
              </a:rPr>
              <a:t>кономісти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працюють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галузевому</a:t>
            </a:r>
            <a:r>
              <a:rPr lang="ru-RU" sz="3200" dirty="0">
                <a:solidFill>
                  <a:schemeClr val="bg1"/>
                </a:solidFill>
              </a:rPr>
              <a:t> консалтингу, </a:t>
            </a:r>
            <a:r>
              <a:rPr lang="ru-RU" sz="3200" dirty="0" err="1">
                <a:solidFill>
                  <a:schemeClr val="bg1"/>
                </a:solidFill>
              </a:rPr>
              <a:t>переважно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різних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консалтингових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фірмах</a:t>
            </a:r>
            <a:r>
              <a:rPr lang="ru-RU" sz="3200" dirty="0">
                <a:solidFill>
                  <a:schemeClr val="bg1"/>
                </a:solidFill>
              </a:rPr>
              <a:t>. Все </a:t>
            </a:r>
            <a:r>
              <a:rPr lang="ru-RU" sz="3200" dirty="0" err="1">
                <a:solidFill>
                  <a:schemeClr val="bg1"/>
                </a:solidFill>
              </a:rPr>
              <a:t>більше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більше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працюють</a:t>
            </a:r>
            <a:r>
              <a:rPr lang="ru-RU" sz="3200" dirty="0">
                <a:solidFill>
                  <a:schemeClr val="bg1"/>
                </a:solidFill>
              </a:rPr>
              <a:t> у великих та не </a:t>
            </a:r>
            <a:r>
              <a:rPr lang="ru-RU" sz="3200" dirty="0" err="1">
                <a:solidFill>
                  <a:schemeClr val="bg1"/>
                </a:solidFill>
              </a:rPr>
              <a:t>дуже</a:t>
            </a:r>
            <a:r>
              <a:rPr lang="ru-RU" sz="3200" dirty="0">
                <a:solidFill>
                  <a:schemeClr val="bg1"/>
                </a:solidFill>
              </a:rPr>
              <a:t> великих </a:t>
            </a:r>
            <a:r>
              <a:rPr lang="en-US" sz="3200" dirty="0">
                <a:solidFill>
                  <a:schemeClr val="bg1"/>
                </a:solidFill>
              </a:rPr>
              <a:t>IT-</a:t>
            </a:r>
            <a:r>
              <a:rPr lang="ru-RU" sz="3200" dirty="0" err="1">
                <a:solidFill>
                  <a:schemeClr val="bg1"/>
                </a:solidFill>
              </a:rPr>
              <a:t>компаніях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Netflix - </a:t>
            </a:r>
            <a:r>
              <a:rPr lang="ru-RU" sz="3200" dirty="0">
                <a:solidFill>
                  <a:schemeClr val="bg1"/>
                </a:solidFill>
              </a:rPr>
              <a:t>приклад </a:t>
            </a:r>
            <a:r>
              <a:rPr lang="ru-RU" sz="3200" dirty="0" err="1">
                <a:solidFill>
                  <a:schemeClr val="bg1"/>
                </a:solidFill>
              </a:rPr>
              <a:t>компанії</a:t>
            </a:r>
            <a:r>
              <a:rPr lang="ru-RU" sz="3200" dirty="0">
                <a:solidFill>
                  <a:schemeClr val="bg1"/>
                </a:solidFill>
              </a:rPr>
              <a:t>, не </a:t>
            </a:r>
            <a:r>
              <a:rPr lang="ru-RU" sz="3200" dirty="0" err="1">
                <a:solidFill>
                  <a:schemeClr val="bg1"/>
                </a:solidFill>
              </a:rPr>
              <a:t>дуже</a:t>
            </a:r>
            <a:r>
              <a:rPr lang="ru-RU" sz="3200" dirty="0">
                <a:solidFill>
                  <a:schemeClr val="bg1"/>
                </a:solidFill>
              </a:rPr>
              <a:t> великий за штатом </a:t>
            </a:r>
            <a:r>
              <a:rPr lang="ru-RU" sz="3200" dirty="0" err="1">
                <a:solidFill>
                  <a:schemeClr val="bg1"/>
                </a:solidFill>
              </a:rPr>
              <a:t>співробітників</a:t>
            </a:r>
            <a:r>
              <a:rPr lang="ru-RU" sz="3200" dirty="0">
                <a:solidFill>
                  <a:schemeClr val="bg1"/>
                </a:solidFill>
              </a:rPr>
              <a:t>, яка при </a:t>
            </a:r>
            <a:r>
              <a:rPr lang="ru-RU" sz="3200" dirty="0" err="1">
                <a:solidFill>
                  <a:schemeClr val="bg1"/>
                </a:solidFill>
              </a:rPr>
              <a:t>цьому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наймає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економістів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які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вирішують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дуже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цікаві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завдання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5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Рейтинг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вакансій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рівня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заробітної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плати в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Україні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 6" descr="Диаграмма.">
            <a:extLst>
              <a:ext uri="{FF2B5EF4-FFF2-40B4-BE49-F238E27FC236}">
                <a16:creationId xmlns:a16="http://schemas.microsoft.com/office/drawing/2014/main" id="{686C4999-06C3-490E-B7B9-866B1D0D9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53878"/>
              </p:ext>
            </p:extLst>
          </p:nvPr>
        </p:nvGraphicFramePr>
        <p:xfrm>
          <a:off x="1" y="766555"/>
          <a:ext cx="11963400" cy="449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4" y="5565094"/>
            <a:ext cx="27431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20000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 UAH</a:t>
            </a:r>
            <a:endParaRPr lang="ru-RU" sz="3200" dirty="0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788479" y="5443099"/>
            <a:ext cx="2743195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‘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економіст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менеджер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724403" y="5521007"/>
            <a:ext cx="274319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724403" y="5548870"/>
            <a:ext cx="27431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17789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 UAH</a:t>
            </a:r>
            <a:endParaRPr lang="ru-RU" sz="3200" dirty="0">
              <a:solidFill>
                <a:schemeClr val="accent4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753269" y="5399179"/>
            <a:ext cx="257650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Головний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економіст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610600" y="5465179"/>
            <a:ext cx="27431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15000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UAH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527255" y="5221523"/>
            <a:ext cx="2743195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е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кономіст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 ПЕО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4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513" y="1999122"/>
            <a:ext cx="11112137" cy="4875181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Р</a:t>
            </a:r>
            <a:r>
              <a:rPr lang="ru-RU" sz="3200" dirty="0" err="1" smtClean="0">
                <a:solidFill>
                  <a:schemeClr val="bg1"/>
                </a:solidFill>
              </a:rPr>
              <a:t>оботодавці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долучаються</a:t>
            </a:r>
            <a:r>
              <a:rPr lang="ru-RU" sz="3200" dirty="0">
                <a:solidFill>
                  <a:schemeClr val="bg1"/>
                </a:solidFill>
              </a:rPr>
              <a:t> до </a:t>
            </a:r>
            <a:r>
              <a:rPr lang="ru-RU" sz="3200" dirty="0" err="1">
                <a:solidFill>
                  <a:schemeClr val="bg1"/>
                </a:solidFill>
              </a:rPr>
              <a:t>організації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протікання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освітнього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процесу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зокрема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проводять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практичні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заняття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тренінги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майстер-класи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здобувачами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освіти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надають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можливість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подальшого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працевлаштування</a:t>
            </a:r>
            <a:r>
              <a:rPr lang="ru-RU" sz="3200" dirty="0">
                <a:solidFill>
                  <a:schemeClr val="bg1"/>
                </a:solidFill>
              </a:rPr>
              <a:t>. При </a:t>
            </a:r>
            <a:r>
              <a:rPr lang="ru-RU" sz="3200" dirty="0" err="1">
                <a:solidFill>
                  <a:schemeClr val="bg1"/>
                </a:solidFill>
              </a:rPr>
              <a:t>опитуванні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роботодавці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звернули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увагу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chemeClr val="bg1"/>
                </a:solidFill>
              </a:rPr>
              <a:t>необхідність</a:t>
            </a:r>
            <a:r>
              <a:rPr lang="ru-RU" sz="3200" dirty="0">
                <a:solidFill>
                  <a:schemeClr val="bg1"/>
                </a:solidFill>
              </a:rPr>
              <a:t> таких компетентностей </a:t>
            </a:r>
            <a:r>
              <a:rPr lang="ru-RU" sz="3200" dirty="0" err="1">
                <a:solidFill>
                  <a:schemeClr val="bg1"/>
                </a:solidFill>
              </a:rPr>
              <a:t>фахівця</a:t>
            </a:r>
            <a:r>
              <a:rPr lang="ru-RU" sz="3200" dirty="0">
                <a:solidFill>
                  <a:schemeClr val="bg1"/>
                </a:solidFill>
              </a:rPr>
              <a:t> як </a:t>
            </a:r>
            <a:r>
              <a:rPr lang="ru-RU" sz="3200" dirty="0" err="1">
                <a:solidFill>
                  <a:schemeClr val="bg1"/>
                </a:solidFill>
              </a:rPr>
              <a:t>стратегічне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мислення</a:t>
            </a:r>
            <a:r>
              <a:rPr lang="ru-RU" sz="3200" dirty="0">
                <a:solidFill>
                  <a:schemeClr val="bg1"/>
                </a:solidFill>
              </a:rPr>
              <a:t>; </a:t>
            </a:r>
            <a:r>
              <a:rPr lang="ru-RU" sz="3200" dirty="0" err="1">
                <a:solidFill>
                  <a:schemeClr val="bg1"/>
                </a:solidFill>
              </a:rPr>
              <a:t>володіння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інформаційними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комунікаційними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технологіями</a:t>
            </a:r>
            <a:r>
              <a:rPr lang="ru-RU" sz="3200" dirty="0">
                <a:solidFill>
                  <a:schemeClr val="bg1"/>
                </a:solidFill>
              </a:rPr>
              <a:t>; </a:t>
            </a:r>
            <a:r>
              <a:rPr lang="ru-RU" sz="3200" dirty="0" err="1">
                <a:solidFill>
                  <a:schemeClr val="bg1"/>
                </a:solidFill>
              </a:rPr>
              <a:t>здатність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проектувати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будувати</a:t>
            </a:r>
            <a:r>
              <a:rPr lang="ru-RU" sz="3200" dirty="0">
                <a:solidFill>
                  <a:schemeClr val="bg1"/>
                </a:solidFill>
              </a:rPr>
              <a:t> команду, </a:t>
            </a:r>
            <a:r>
              <a:rPr lang="ru-RU" sz="3200" dirty="0" err="1">
                <a:solidFill>
                  <a:schemeClr val="bg1"/>
                </a:solidFill>
              </a:rPr>
              <a:t>налагоджувати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ефективну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взаємодію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колективі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8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rtlCol="0" anchor="ctr">
            <a:spAutoFit/>
          </a:bodyPr>
          <a:lstStyle/>
          <a:p>
            <a:pPr rtl="0"/>
            <a:r>
              <a:rPr lang="ru-RU" sz="7200" b="1" dirty="0" err="1" smtClean="0">
                <a:solidFill>
                  <a:schemeClr val="bg1"/>
                </a:solidFill>
              </a:rPr>
              <a:t>Дякую</a:t>
            </a:r>
            <a:r>
              <a:rPr lang="ru-RU" sz="7200" b="1" dirty="0" smtClean="0">
                <a:solidFill>
                  <a:schemeClr val="bg1"/>
                </a:solidFill>
              </a:rPr>
              <a:t>!</a:t>
            </a:r>
            <a:endParaRPr lang="ru-RU" sz="7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37" y="1770743"/>
            <a:ext cx="11112137" cy="3877985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Ринок праці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dirty="0" err="1">
                <a:solidFill>
                  <a:schemeClr val="bg1"/>
                </a:solidFill>
              </a:rPr>
              <a:t>Питання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</a:rPr>
              <a:t> ринку </a:t>
            </a:r>
            <a:r>
              <a:rPr lang="ru-RU" sz="3200" b="1" dirty="0" err="1">
                <a:solidFill>
                  <a:schemeClr val="bg1"/>
                </a:solidFill>
              </a:rPr>
              <a:t>праці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набувають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особливої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актуальності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умовах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глобалізації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демографічної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кризи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поширення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міграційних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процесів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реформування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системи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вищої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освіти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поширення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процесів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діджіталізації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37" y="1770743"/>
            <a:ext cx="11112137" cy="4764381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Ринок праці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Найбільший дефіцит вакансій спостерігається за професійною групою службовців та керівників (19 осіб на 1 вакансію) та кваліфікованих робітників (20 осіб на 1 вакансію)</a:t>
            </a:r>
            <a:r>
              <a:rPr lang="ru-RU" sz="3200" b="1" dirty="0" smtClean="0">
                <a:solidFill>
                  <a:schemeClr val="bg1"/>
                </a:solidFill>
              </a:rPr>
              <a:t>. У </a:t>
            </a:r>
            <a:r>
              <a:rPr lang="ru-RU" sz="3200" b="1" dirty="0" err="1" smtClean="0">
                <a:solidFill>
                  <a:schemeClr val="bg1"/>
                </a:solidFill>
              </a:rPr>
              <a:t>період</a:t>
            </a:r>
            <a:r>
              <a:rPr lang="ru-RU" sz="3200" b="1" dirty="0" smtClean="0">
                <a:solidFill>
                  <a:schemeClr val="bg1"/>
                </a:solidFill>
              </a:rPr>
              <a:t> карантину </a:t>
            </a:r>
            <a:r>
              <a:rPr lang="ru-RU" sz="3200" b="1" dirty="0" err="1" smtClean="0">
                <a:solidFill>
                  <a:schemeClr val="bg1"/>
                </a:solidFill>
              </a:rPr>
              <a:t>вакансії</a:t>
            </a:r>
            <a:r>
              <a:rPr lang="ru-RU" sz="3200" b="1" dirty="0" smtClean="0">
                <a:solidFill>
                  <a:schemeClr val="bg1"/>
                </a:solidFill>
              </a:rPr>
              <a:t> в основному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галузі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послуг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торгівлі</a:t>
            </a:r>
            <a:r>
              <a:rPr lang="ru-RU" sz="3200" b="1" dirty="0" smtClean="0">
                <a:solidFill>
                  <a:schemeClr val="bg1"/>
                </a:solidFill>
              </a:rPr>
              <a:t>, в </a:t>
            </a:r>
            <a:r>
              <a:rPr lang="ru-RU" sz="3200" b="1" dirty="0" err="1" smtClean="0">
                <a:solidFill>
                  <a:schemeClr val="bg1"/>
                </a:solidFill>
              </a:rPr>
              <a:t>сфері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технічного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обслуговування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устаткування</a:t>
            </a:r>
            <a:r>
              <a:rPr lang="ru-RU" sz="3200" b="1" dirty="0" smtClean="0">
                <a:solidFill>
                  <a:schemeClr val="bg1"/>
                </a:solidFill>
              </a:rPr>
              <a:t> й </a:t>
            </a:r>
            <a:r>
              <a:rPr lang="ru-RU" sz="3200" b="1" dirty="0" err="1" smtClean="0">
                <a:solidFill>
                  <a:schemeClr val="bg1"/>
                </a:solidFill>
              </a:rPr>
              <a:t>низькокваліфіковані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роботи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32" y="68110"/>
            <a:ext cx="11112137" cy="997196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uk-UA" sz="3600" dirty="0" smtClean="0">
                <a:solidFill>
                  <a:schemeClr val="accent4"/>
                </a:solidFill>
              </a:rPr>
              <a:t>Ситуація на ринку праці за професійними групами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06471" y="-134471"/>
            <a:ext cx="2585636" cy="263113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28546" y="-471972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68" y="1298771"/>
            <a:ext cx="890702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37" y="1770743"/>
            <a:ext cx="11112137" cy="2991588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Присутність</a:t>
            </a:r>
            <a:r>
              <a:rPr lang="ru-RU" sz="3600" dirty="0">
                <a:solidFill>
                  <a:schemeClr val="bg1"/>
                </a:solidFill>
              </a:rPr>
              <a:t> на ринку </a:t>
            </a:r>
            <a:r>
              <a:rPr lang="ru-RU" sz="3600" dirty="0" err="1">
                <a:solidFill>
                  <a:schemeClr val="bg1"/>
                </a:solidFill>
              </a:rPr>
              <a:t>України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міжнародних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компаній</a:t>
            </a:r>
            <a:r>
              <a:rPr lang="ru-RU" sz="3600" dirty="0">
                <a:solidFill>
                  <a:schemeClr val="bg1"/>
                </a:solidFill>
              </a:rPr>
              <a:t> — </a:t>
            </a:r>
            <a:r>
              <a:rPr lang="ru-RU" sz="3600" dirty="0" err="1">
                <a:solidFill>
                  <a:schemeClr val="bg1"/>
                </a:solidFill>
              </a:rPr>
              <a:t>показник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інвестиційної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привабливості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України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оцінка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її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потенціалу</a:t>
            </a:r>
            <a:r>
              <a:rPr lang="ru-RU" sz="3600" dirty="0">
                <a:solidFill>
                  <a:schemeClr val="bg1"/>
                </a:solidFill>
              </a:rPr>
              <a:t> для глобального </a:t>
            </a:r>
            <a:r>
              <a:rPr lang="ru-RU" sz="3600" dirty="0" err="1">
                <a:solidFill>
                  <a:schemeClr val="bg1"/>
                </a:solidFill>
              </a:rPr>
              <a:t>бізнесу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відповідності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вітчизняної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системи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ведення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бізнесу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загальноприйнятим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світовим</a:t>
            </a:r>
            <a:r>
              <a:rPr lang="ru-RU" sz="3600" dirty="0">
                <a:solidFill>
                  <a:schemeClr val="bg1"/>
                </a:solidFill>
              </a:rPr>
              <a:t> стандартам.</a:t>
            </a: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7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5" y="1720849"/>
            <a:ext cx="3994149" cy="41751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2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міжнародних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компаній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94542" y="2301089"/>
            <a:ext cx="2925983" cy="275448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sz="2400" b="1" dirty="0" smtClean="0">
                <a:latin typeface="+mj-lt"/>
              </a:rPr>
              <a:t>Міжнародні компанії в Україні</a:t>
            </a:r>
            <a:endParaRPr lang="ru-RU" sz="2400" b="1" dirty="0">
              <a:latin typeface="+mj-lt"/>
            </a:endParaRPr>
          </a:p>
        </p:txBody>
      </p:sp>
      <p:sp>
        <p:nvSpPr>
          <p:cNvPr id="1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СПЕЦИФИКАЦИЯ</a:t>
            </a:r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ДИЗАЙН</a:t>
            </a:r>
            <a:endParaRPr lang="ru-RU" sz="16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РАЗРАБОТКА</a:t>
            </a:r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393289"/>
            <a:ext cx="3660775" cy="9615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АНАЛИЗ</a:t>
            </a:r>
            <a:endParaRPr lang="ru-RU" sz="16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ВНЕДРЕНИЕ</a:t>
            </a:r>
            <a:endParaRPr lang="ru-RU" sz="16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04955" y="51549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ТЕСТИРОВАНИЕ</a:t>
            </a:r>
            <a:endParaRPr lang="ru-RU" sz="16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1" name="Группа 30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4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5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9" name="Группа 38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2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70" y="1095253"/>
            <a:ext cx="2567632" cy="1500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961" y="1403350"/>
            <a:ext cx="2584919" cy="105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20" y="2902470"/>
            <a:ext cx="2567632" cy="1712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950" y="3235324"/>
            <a:ext cx="2567632" cy="1380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67" y="4572353"/>
            <a:ext cx="2645839" cy="1765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899" y="4610634"/>
            <a:ext cx="2653459" cy="17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5" y="1720849"/>
            <a:ext cx="4049783" cy="41751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2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міжнародних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компаній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90612" y="2301090"/>
            <a:ext cx="2925747" cy="27084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sz="2400" b="1" dirty="0" smtClean="0">
                <a:latin typeface="+mj-lt"/>
              </a:rPr>
              <a:t>Міжнародні компанії в Україні</a:t>
            </a:r>
            <a:endParaRPr lang="ru-RU" sz="2400" b="1" dirty="0">
              <a:latin typeface="+mj-lt"/>
            </a:endParaRPr>
          </a:p>
        </p:txBody>
      </p:sp>
      <p:sp>
        <p:nvSpPr>
          <p:cNvPr id="1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СПЕЦИФИКАЦИЯ</a:t>
            </a:r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ДИЗАЙН</a:t>
            </a:r>
            <a:endParaRPr lang="ru-RU" sz="16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РАЗРАБОТКА</a:t>
            </a:r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393289"/>
            <a:ext cx="3660775" cy="9615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АНАЛИЗ</a:t>
            </a:r>
            <a:endParaRPr lang="ru-RU" sz="16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ВНЕДРЕНИЕ</a:t>
            </a:r>
            <a:endParaRPr lang="ru-RU" sz="16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ТЕСТИРОВАНИЕ</a:t>
            </a:r>
            <a:endParaRPr lang="ru-RU" sz="16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1" name="Группа 30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4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5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9" name="Группа 38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2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61" y="1213442"/>
            <a:ext cx="2221921" cy="1482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40" y="972175"/>
            <a:ext cx="2483112" cy="16564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6" y="2914057"/>
            <a:ext cx="2579684" cy="17209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702" y="2804657"/>
            <a:ext cx="2610959" cy="17417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050" y="4634978"/>
            <a:ext cx="2545412" cy="16980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370" y="4741878"/>
            <a:ext cx="2591452" cy="17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31" y="560508"/>
            <a:ext cx="11112137" cy="4985980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Міжнародні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хайтек-компанії</a:t>
            </a:r>
            <a:r>
              <a:rPr lang="ru-RU" sz="4000" b="1" dirty="0" smtClean="0">
                <a:solidFill>
                  <a:schemeClr val="bg1"/>
                </a:solidFill>
              </a:rPr>
              <a:t> в </a:t>
            </a:r>
            <a:r>
              <a:rPr lang="ru-RU" sz="4000" b="1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err="1">
                <a:solidFill>
                  <a:schemeClr val="bg1"/>
                </a:solidFill>
              </a:rPr>
              <a:t>Україні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працюють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офіси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багатьох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відомих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міжнародних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IT-</a:t>
            </a:r>
            <a:r>
              <a:rPr lang="ru-RU" sz="3200" b="1" dirty="0" err="1">
                <a:solidFill>
                  <a:schemeClr val="bg1"/>
                </a:solidFill>
              </a:rPr>
              <a:t>компаній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Близько</a:t>
            </a:r>
            <a:r>
              <a:rPr lang="ru-RU" sz="3200" b="1" dirty="0">
                <a:solidFill>
                  <a:schemeClr val="bg1"/>
                </a:solidFill>
              </a:rPr>
              <a:t> 45% таких </a:t>
            </a:r>
            <a:r>
              <a:rPr lang="ru-RU" sz="3200" b="1" dirty="0" err="1">
                <a:solidFill>
                  <a:schemeClr val="bg1"/>
                </a:solidFill>
              </a:rPr>
              <a:t>представництв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офіси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компаній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США, за ними </a:t>
            </a:r>
            <a:r>
              <a:rPr lang="ru-RU" sz="3200" b="1" dirty="0" err="1">
                <a:solidFill>
                  <a:schemeClr val="bg1"/>
                </a:solidFill>
              </a:rPr>
              <a:t>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європейські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компанії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Найпопулярнішою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локацією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</a:rPr>
              <a:t>розміщення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R&amp;D </a:t>
            </a:r>
            <a:r>
              <a:rPr lang="ru-RU" sz="3200" b="1" dirty="0" err="1">
                <a:solidFill>
                  <a:schemeClr val="bg1"/>
                </a:solidFill>
              </a:rPr>
              <a:t>залишається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Київ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також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такі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центри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працюють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Дніпропетровську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Львові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Одесі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Харкові</a:t>
            </a:r>
            <a:r>
              <a:rPr lang="ru-RU" sz="3200" b="1" dirty="0">
                <a:solidFill>
                  <a:schemeClr val="bg1"/>
                </a:solidFill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</a:rPr>
              <a:t>Вінниці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Частина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дослідницьких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центрів</a:t>
            </a:r>
            <a:r>
              <a:rPr lang="ru-RU" sz="3200" b="1" dirty="0">
                <a:solidFill>
                  <a:schemeClr val="bg1"/>
                </a:solidFill>
              </a:rPr>
              <a:t> </a:t>
            </a:r>
            <a:r>
              <a:rPr lang="ru-RU" sz="3200" b="1" dirty="0" err="1">
                <a:solidFill>
                  <a:schemeClr val="bg1"/>
                </a:solidFill>
              </a:rPr>
              <a:t>працюють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країні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безпосередньо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інші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компанії</a:t>
            </a:r>
            <a:r>
              <a:rPr lang="ru-RU" sz="3200" b="1" dirty="0">
                <a:solidFill>
                  <a:schemeClr val="bg1"/>
                </a:solidFill>
              </a:rPr>
              <a:t> </a:t>
            </a:r>
            <a:r>
              <a:rPr lang="ru-RU" sz="3200" b="1" dirty="0" err="1">
                <a:solidFill>
                  <a:schemeClr val="bg1"/>
                </a:solidFill>
              </a:rPr>
              <a:t>воліють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аутстаффінг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5" y="1720849"/>
            <a:ext cx="4049783" cy="41751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2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 міжнародних </a:t>
            </a:r>
            <a:r>
              <a:rPr lang="uk-U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хайтек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компаній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623673" y="2301090"/>
            <a:ext cx="2847864" cy="27084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sz="2400" b="1" dirty="0" smtClean="0">
                <a:latin typeface="+mj-lt"/>
              </a:rPr>
              <a:t>Міжнародні компанії в Україні</a:t>
            </a:r>
            <a:endParaRPr lang="ru-RU" sz="2400" b="1" dirty="0">
              <a:latin typeface="+mj-lt"/>
            </a:endParaRPr>
          </a:p>
        </p:txBody>
      </p:sp>
      <p:sp>
        <p:nvSpPr>
          <p:cNvPr id="1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СПЕЦИФИКАЦИЯ</a:t>
            </a:r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ДИЗАЙН</a:t>
            </a:r>
            <a:endParaRPr lang="ru-RU" sz="16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РАЗРАБОТКА</a:t>
            </a:r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393289"/>
            <a:ext cx="3660775" cy="9615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АНАЛИЗ</a:t>
            </a:r>
            <a:endParaRPr lang="ru-RU" sz="16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ВНЕДРЕНИЕ</a:t>
            </a:r>
            <a:endParaRPr lang="ru-RU" sz="16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/>
              <a:t>ТЕСТИРОВАНИЕ</a:t>
            </a:r>
            <a:endParaRPr lang="ru-RU" sz="16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1" name="Группа 30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4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5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9" name="Группа 38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2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0" y="5082983"/>
            <a:ext cx="2857500" cy="1009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75" y="3419352"/>
            <a:ext cx="2648922" cy="458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315" y="4712553"/>
            <a:ext cx="1772095" cy="1542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961" y="1210719"/>
            <a:ext cx="2302814" cy="1397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437" y="3080603"/>
            <a:ext cx="2556562" cy="113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585" y="1293657"/>
            <a:ext cx="2562225" cy="11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0_TF78455520.potx" id="{6194D418-000E-4B18-8B3F-3A59BEE2D1E7}" vid="{6F7872A1-CC0E-4A91-8B87-352845EDF7F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Анализ проекта, от 24Slides</Template>
  <TotalTime>0</TotalTime>
  <Words>265</Words>
  <Application>Microsoft Office PowerPoint</Application>
  <PresentationFormat>Широкоэкранный</PresentationFormat>
  <Paragraphs>58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Segoe UI</vt:lpstr>
      <vt:lpstr>Segoe UI Light</vt:lpstr>
      <vt:lpstr>Тема Office</vt:lpstr>
      <vt:lpstr>Ринок праці Презентація</vt:lpstr>
      <vt:lpstr>Ринок праці Питання розвитку ринку праці набувають особливої актуальності в умовах глобалізації, демографічної кризи, поширення міграційних процесів, реформування системи вищої освіти, поширення процесів діджіталізації. </vt:lpstr>
      <vt:lpstr>Ринок праці Найбільший дефіцит вакансій спостерігається за професійною групою службовців та керівників (19 осіб на 1 вакансію) та кваліфікованих робітників (20 осіб на 1 вакансію). У період карантину вакансії в основному були в галузі послуг і торгівлі, в сфері технічного обслуговування устаткування й низькокваліфіковані роботи. </vt:lpstr>
      <vt:lpstr>Ситуація на ринку праці за професійними групами</vt:lpstr>
      <vt:lpstr>Присутність на ринку України міжнародних компаній — показник інвестиційної привабливості України, оцінка її потенціалу для глобального бізнесу, відповідності вітчизняної системи ведення бізнесу загальноприйнятим світовим стандартам.</vt:lpstr>
      <vt:lpstr>Слайд 2 с анализом проекта</vt:lpstr>
      <vt:lpstr>Слайд 2 с анализом проекта</vt:lpstr>
      <vt:lpstr>Міжнародні хайтек-компанії в Україні В Україні працюють офіси багатьох відомих міжнародних IT-компаній. Близько 45% таких представництв — це офіси компаній із США, за ними йдуть європейські компанії. Найпопулярнішою локацією для розміщення R&amp;D залишається Київ, також такі центри працюють у Дніпропетровську, Львові, Одесі, Харкові та Вінниці. Частина дослідницьких центрів працюють у країні безпосередньо, інші компанії воліють аутстаффінг  </vt:lpstr>
      <vt:lpstr>Слайд 2 с анализом проекта</vt:lpstr>
      <vt:lpstr>Де працюють економісти-міжнародники? Окрім міжнародних організацій, наукових інститутів, держорганізацій та банків, економісти працюють у галузевому консалтингу, переважно у різних консалтингових фірмах. Все більше і більше працюють у великих та не дуже великих IT-компаніях. Netflix - приклад компанії, не дуже великий за штатом співробітників, яка при цьому наймає економістів, які вирішують дуже цікаві завдання</vt:lpstr>
      <vt:lpstr>Слайд 5 с анализом проекта</vt:lpstr>
      <vt:lpstr>Роботодавці долучаються до організації та протікання освітнього процесу, зокрема проводять практичні заняття, тренінги, майстер-класи зі здобувачами освіти, надають можливість подальшого працевлаштування. При опитуванні роботодавці звернули увагу на необхідність таких компетентностей фахівця як стратегічне мислення; володіння інформаційними та комунікаційними технологіями; здатність проектувати та будувати команду, налагоджувати ефективну взаємодію в колективі. 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2021-10-26T07:20:25Z</dcterms:created>
  <dcterms:modified xsi:type="dcterms:W3CDTF">2021-11-09T14:20:08Z</dcterms:modified>
</cp:coreProperties>
</file>